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eue Machina Light" charset="1" panose="00000400000000000000"/>
      <p:regular r:id="rId10"/>
    </p:embeddedFont>
    <p:embeddedFont>
      <p:font typeface="Mero Thai" charset="1" panose="00000500000000000000"/>
      <p:regular r:id="rId11"/>
    </p:embeddedFont>
    <p:embeddedFont>
      <p:font typeface="Mero Thai Bold" charset="1" panose="000005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slides/slide1.xml" Type="http://schemas.openxmlformats.org/officeDocument/2006/relationships/slide"/><Relationship Id="rId14" Target="slides/slide2.xml" Type="http://schemas.openxmlformats.org/officeDocument/2006/relationships/slide"/><Relationship Id="rId15" Target="slides/slide3.xml" Type="http://schemas.openxmlformats.org/officeDocument/2006/relationships/slide"/><Relationship Id="rId16" Target="slides/slide4.xml" Type="http://schemas.openxmlformats.org/officeDocument/2006/relationships/slide"/><Relationship Id="rId17" Target="slides/slide5.xml" Type="http://schemas.openxmlformats.org/officeDocument/2006/relationships/slide"/><Relationship Id="rId18" Target="slides/slide6.xml" Type="http://schemas.openxmlformats.org/officeDocument/2006/relationships/slide"/><Relationship Id="rId19" Target="slides/slide7.xml" Type="http://schemas.openxmlformats.org/officeDocument/2006/relationships/slide"/><Relationship Id="rId2" Target="presProps.xml" Type="http://schemas.openxmlformats.org/officeDocument/2006/relationships/presProps"/><Relationship Id="rId20" Target="slides/slide8.xml" Type="http://schemas.openxmlformats.org/officeDocument/2006/relationships/slide"/><Relationship Id="rId21" Target="slides/slide9.xml" Type="http://schemas.openxmlformats.org/officeDocument/2006/relationships/slide"/><Relationship Id="rId22" Target="slides/slide10.xml" Type="http://schemas.openxmlformats.org/officeDocument/2006/relationships/slide"/><Relationship Id="rId23" Target="slides/slide11.xml" Type="http://schemas.openxmlformats.org/officeDocument/2006/relationships/slide"/><Relationship Id="rId24" Target="slides/slide12.xml" Type="http://schemas.openxmlformats.org/officeDocument/2006/relationships/slide"/><Relationship Id="rId25" Target="slides/slide13.xml" Type="http://schemas.openxmlformats.org/officeDocument/2006/relationships/slide"/><Relationship Id="rId26" Target="slides/slide14.xml" Type="http://schemas.openxmlformats.org/officeDocument/2006/relationships/slide"/><Relationship Id="rId27" Target="slides/slide15.xml" Type="http://schemas.openxmlformats.org/officeDocument/2006/relationships/slide"/><Relationship Id="rId28" Target="slides/slide16.xml" Type="http://schemas.openxmlformats.org/officeDocument/2006/relationships/slide"/><Relationship Id="rId29" Target="slides/slide17.xml" Type="http://schemas.openxmlformats.org/officeDocument/2006/relationships/slide"/><Relationship Id="rId3" Target="viewProps.xml" Type="http://schemas.openxmlformats.org/officeDocument/2006/relationships/viewProps"/><Relationship Id="rId30" Target="slides/slide18.xml" Type="http://schemas.openxmlformats.org/officeDocument/2006/relationships/slide"/><Relationship Id="rId31" Target="slides/slide19.xml" Type="http://schemas.openxmlformats.org/officeDocument/2006/relationships/slide"/><Relationship Id="rId32" Target="slides/slide20.xml" Type="http://schemas.openxmlformats.org/officeDocument/2006/relationships/slide"/><Relationship Id="rId33" Target="slides/slide21.xml" Type="http://schemas.openxmlformats.org/officeDocument/2006/relationships/slide"/><Relationship Id="rId34" Target="slides/slide22.xml" Type="http://schemas.openxmlformats.org/officeDocument/2006/relationships/slide"/><Relationship Id="rId35" Target="slides/slide23.xml" Type="http://schemas.openxmlformats.org/officeDocument/2006/relationships/slide"/><Relationship Id="rId36" Target="slides/slide24.xml" Type="http://schemas.openxmlformats.org/officeDocument/2006/relationships/slide"/><Relationship Id="rId37" Target="slides/slide25.xml" Type="http://schemas.openxmlformats.org/officeDocument/2006/relationships/slide"/><Relationship Id="rId38" Target="slides/slide26.xml" Type="http://schemas.openxmlformats.org/officeDocument/2006/relationships/slide"/><Relationship Id="rId39" Target="slides/slide27.xml" Type="http://schemas.openxmlformats.org/officeDocument/2006/relationships/slide"/><Relationship Id="rId4" Target="theme/theme1.xml" Type="http://schemas.openxmlformats.org/officeDocument/2006/relationships/theme"/><Relationship Id="rId40" Target="slides/slide28.xml" Type="http://schemas.openxmlformats.org/officeDocument/2006/relationships/slide"/><Relationship Id="rId41" Target="slides/slide29.xml" Type="http://schemas.openxmlformats.org/officeDocument/2006/relationships/slide"/><Relationship Id="rId42" Target="slides/slide30.xml" Type="http://schemas.openxmlformats.org/officeDocument/2006/relationships/slide"/><Relationship Id="rId43" Target="slides/slide3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359304" y="-5895327"/>
            <a:ext cx="15870302" cy="2021694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7589321" cy="10287000"/>
            <a:chOff x="0" y="0"/>
            <a:chExt cx="2567252" cy="34798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567252" cy="3479800"/>
            </a:xfrm>
            <a:custGeom>
              <a:avLst/>
              <a:gdLst/>
              <a:ahLst/>
              <a:cxnLst/>
              <a:rect r="r" b="b" t="t" l="l"/>
              <a:pathLst>
                <a:path h="3479800" w="2567252">
                  <a:moveTo>
                    <a:pt x="0" y="0"/>
                  </a:moveTo>
                  <a:lnTo>
                    <a:pt x="2567252" y="0"/>
                  </a:lnTo>
                  <a:lnTo>
                    <a:pt x="2567252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5143500"/>
            <a:ext cx="5753667" cy="267744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97947" y="2087518"/>
            <a:ext cx="6746921" cy="5127065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28700" y="1028700"/>
            <a:ext cx="9483679" cy="3347510"/>
            <a:chOff x="0" y="0"/>
            <a:chExt cx="12644906" cy="446334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371475"/>
              <a:ext cx="12644906" cy="3007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380"/>
                </a:lnSpc>
              </a:pPr>
              <a:r>
                <a:rPr lang="en-US" sz="13000">
                  <a:solidFill>
                    <a:srgbClr val="EFEFEF"/>
                  </a:solidFill>
                  <a:latin typeface="Mero Thai"/>
                </a:rPr>
                <a:t>YOLO v1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807266"/>
              <a:ext cx="12644906" cy="1656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EFEFEF"/>
                  </a:solidFill>
                  <a:latin typeface="Neue Machina Light"/>
                </a:rPr>
                <a:t>Most accurate and fastest object detector in 2016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5138738"/>
            <a:ext cx="16230600" cy="0"/>
          </a:xfrm>
          <a:prstGeom prst="line">
            <a:avLst/>
          </a:prstGeom>
          <a:ln cap="rnd" w="9525">
            <a:solidFill>
              <a:srgbClr val="EFEFE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2746" y="4908021"/>
            <a:ext cx="451907" cy="45190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091305" y="4908021"/>
            <a:ext cx="451907" cy="4519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605817" y="4908021"/>
            <a:ext cx="451907" cy="45190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94375" y="4922309"/>
            <a:ext cx="451907" cy="45190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7246873">
            <a:off x="9610775" y="-8551563"/>
            <a:ext cx="11345418" cy="1445276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1016794"/>
            <a:ext cx="16230600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EFEFEF"/>
                </a:solidFill>
                <a:latin typeface="Mero Thai"/>
              </a:rPr>
              <a:t>Why YOLOV1?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6000750"/>
            <a:ext cx="3671256" cy="3209544"/>
            <a:chOff x="0" y="0"/>
            <a:chExt cx="4895008" cy="427939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76200"/>
              <a:ext cx="4895008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EFEFEF"/>
                  </a:solidFill>
                  <a:latin typeface="Mero Thai"/>
                </a:rPr>
                <a:t>Very Fast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50722"/>
              <a:ext cx="4895008" cy="3328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EFEFEF"/>
                  </a:solidFill>
                  <a:latin typeface="Neue Machina Light"/>
                </a:rPr>
                <a:t>YOLOV1 is an extremely fast object detection technique that processes images in real-time at 45 frames per second.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317258" y="6000750"/>
            <a:ext cx="3364925" cy="2790444"/>
            <a:chOff x="0" y="0"/>
            <a:chExt cx="4486566" cy="372059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76200"/>
              <a:ext cx="4486566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EFEFEF"/>
                  </a:solidFill>
                  <a:latin typeface="Mero Thai"/>
                </a:rPr>
                <a:t>Less Errors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50722"/>
              <a:ext cx="4486566" cy="2769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EFEFEF"/>
                  </a:solidFill>
                  <a:latin typeface="Neue Machina Light"/>
                </a:rPr>
                <a:t>YOLO makes less than half the number of background errors compared to Fast R-CNN.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120329" y="6000750"/>
            <a:ext cx="3885688" cy="3209544"/>
            <a:chOff x="0" y="0"/>
            <a:chExt cx="5180918" cy="427939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76200"/>
              <a:ext cx="5180918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EFEFEF"/>
                  </a:solidFill>
                  <a:latin typeface="Mero Thai"/>
                </a:rPr>
                <a:t>Less False Positives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50722"/>
              <a:ext cx="5180918" cy="3328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EFEFEF"/>
                  </a:solidFill>
                  <a:latin typeface="Neue Machina Light"/>
                </a:rPr>
                <a:t>This halves the number of false-positive detections it makes over R-CNNs which look at different parts of the image separately.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605817" y="6000750"/>
            <a:ext cx="4288558" cy="3209544"/>
            <a:chOff x="0" y="0"/>
            <a:chExt cx="5718078" cy="427939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76200"/>
              <a:ext cx="5718078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EFEFEF"/>
                  </a:solidFill>
                  <a:latin typeface="Mero Thai"/>
                </a:rPr>
                <a:t>Generalizes well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950722"/>
              <a:ext cx="5718078" cy="3328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EFEFEF"/>
                  </a:solidFill>
                  <a:latin typeface="Neue Machina Light"/>
                </a:rPr>
                <a:t>Additionally, YOLO can generalize the representations of various objects, making it more applicable to a variety of new environments.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356931" y="6245772"/>
            <a:ext cx="7356500" cy="650130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526971" y="3703513"/>
            <a:ext cx="5009940" cy="555478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98385"/>
            <a:ext cx="1600648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59"/>
              </a:lnSpc>
            </a:pPr>
            <a:r>
              <a:rPr lang="en-US" sz="8799">
                <a:solidFill>
                  <a:srgbClr val="EFEFEF"/>
                </a:solidFill>
                <a:latin typeface="Mero Thai"/>
              </a:rPr>
              <a:t>Algorithm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56837" y="2838019"/>
            <a:ext cx="11275070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  <a:spcBef>
                <a:spcPct val="0"/>
              </a:spcBef>
            </a:pPr>
            <a:r>
              <a:rPr lang="en-US" sz="3699">
                <a:solidFill>
                  <a:srgbClr val="EFEFEF"/>
                </a:solidFill>
                <a:latin typeface="Mero Thai"/>
              </a:rPr>
              <a:t>The input image is divided into an S×S grid (S=7).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008138" y="7705026"/>
            <a:ext cx="5705293" cy="504205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110002" y="2641435"/>
            <a:ext cx="4911295" cy="496506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98385"/>
            <a:ext cx="1600648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59"/>
              </a:lnSpc>
            </a:pPr>
            <a:r>
              <a:rPr lang="en-US" sz="8799">
                <a:solidFill>
                  <a:srgbClr val="EFEFEF"/>
                </a:solidFill>
                <a:latin typeface="Mero Thai"/>
              </a:rPr>
              <a:t>Bounding Boxes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2663" y="3437826"/>
            <a:ext cx="9067417" cy="426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EFEFEF"/>
                </a:solidFill>
                <a:latin typeface="Mero Thai"/>
              </a:rPr>
              <a:t>Each grid cell predicts</a:t>
            </a:r>
            <a:r>
              <a:rPr lang="en-US" sz="3499">
                <a:solidFill>
                  <a:srgbClr val="FF1616"/>
                </a:solidFill>
                <a:latin typeface="Mero Thai"/>
              </a:rPr>
              <a:t> B bounding boxes (B=2)</a:t>
            </a:r>
            <a:r>
              <a:rPr lang="en-US" sz="3499">
                <a:solidFill>
                  <a:srgbClr val="EFEFEF"/>
                </a:solidFill>
                <a:latin typeface="Mero Thai"/>
              </a:rPr>
              <a:t> and </a:t>
            </a:r>
            <a:r>
              <a:rPr lang="en-US" sz="3499">
                <a:solidFill>
                  <a:srgbClr val="FF1616"/>
                </a:solidFill>
                <a:latin typeface="Mero Thai"/>
              </a:rPr>
              <a:t>confidence scores</a:t>
            </a:r>
            <a:r>
              <a:rPr lang="en-US" sz="3499">
                <a:solidFill>
                  <a:srgbClr val="EFEFEF"/>
                </a:solidFill>
                <a:latin typeface="Mero Thai"/>
              </a:rPr>
              <a:t> for those boxes.</a:t>
            </a:r>
          </a:p>
          <a:p>
            <a:pPr algn="ctr">
              <a:lnSpc>
                <a:spcPts val="4199"/>
              </a:lnSpc>
            </a:pPr>
          </a:p>
          <a:p>
            <a:pPr marL="755647" indent="-377824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EFEFEF"/>
                </a:solidFill>
                <a:latin typeface="Mero Thai"/>
              </a:rPr>
              <a:t>These </a:t>
            </a:r>
            <a:r>
              <a:rPr lang="en-US" sz="3499">
                <a:solidFill>
                  <a:srgbClr val="FF1616"/>
                </a:solidFill>
                <a:latin typeface="Mero Thai"/>
              </a:rPr>
              <a:t>confidence scores</a:t>
            </a:r>
            <a:r>
              <a:rPr lang="en-US" sz="3499">
                <a:solidFill>
                  <a:srgbClr val="EFEFEF"/>
                </a:solidFill>
                <a:latin typeface="Mero Thai"/>
              </a:rPr>
              <a:t> reflect how confident the model is that the </a:t>
            </a:r>
            <a:r>
              <a:rPr lang="en-US" sz="3499">
                <a:solidFill>
                  <a:srgbClr val="FF1616"/>
                </a:solidFill>
                <a:latin typeface="Mero Thai"/>
              </a:rPr>
              <a:t>box</a:t>
            </a:r>
            <a:r>
              <a:rPr lang="en-US" sz="3499">
                <a:solidFill>
                  <a:srgbClr val="EFEFEF"/>
                </a:solidFill>
                <a:latin typeface="Mero Thai"/>
              </a:rPr>
              <a:t> contains an</a:t>
            </a:r>
            <a:r>
              <a:rPr lang="en-US" sz="3499">
                <a:solidFill>
                  <a:srgbClr val="FF1616"/>
                </a:solidFill>
                <a:latin typeface="Mero Thai"/>
              </a:rPr>
              <a:t> object,</a:t>
            </a:r>
            <a:r>
              <a:rPr lang="en-US" sz="3499">
                <a:solidFill>
                  <a:srgbClr val="EFEFEF"/>
                </a:solidFill>
                <a:latin typeface="Mero Thai"/>
              </a:rPr>
              <a:t> i.e. any objects in the box, </a:t>
            </a:r>
            <a:r>
              <a:rPr lang="en-US" sz="3499">
                <a:solidFill>
                  <a:srgbClr val="FF1616"/>
                </a:solidFill>
                <a:latin typeface="Mero Thai"/>
              </a:rPr>
              <a:t>P(Objects)</a:t>
            </a:r>
            <a:r>
              <a:rPr lang="en-US" sz="3499">
                <a:solidFill>
                  <a:srgbClr val="EFEFEF"/>
                </a:solidFill>
                <a:latin typeface="Mero Thai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356931" y="6245772"/>
            <a:ext cx="7356500" cy="650130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268908" y="4333444"/>
            <a:ext cx="7728395" cy="518933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98385"/>
            <a:ext cx="1600648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59"/>
              </a:lnSpc>
            </a:pPr>
            <a:r>
              <a:rPr lang="en-US" sz="8799">
                <a:solidFill>
                  <a:srgbClr val="EFEFEF"/>
                </a:solidFill>
                <a:latin typeface="Mero Thai"/>
              </a:rPr>
              <a:t>Class Probability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46090" y="2790394"/>
            <a:ext cx="15513210" cy="1169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3"/>
              </a:lnSpc>
            </a:pPr>
            <a:r>
              <a:rPr lang="en-US" sz="3199">
                <a:solidFill>
                  <a:srgbClr val="EFEFEF"/>
                </a:solidFill>
                <a:latin typeface="Mero Thai"/>
              </a:rPr>
              <a:t>Each grid cell also predicts conditional class probabilities,</a:t>
            </a:r>
            <a:r>
              <a:rPr lang="en-US" sz="3199">
                <a:solidFill>
                  <a:srgbClr val="FF1616"/>
                </a:solidFill>
                <a:latin typeface="Mero Thai"/>
              </a:rPr>
              <a:t> P(Classi | Object)</a:t>
            </a:r>
            <a:r>
              <a:rPr lang="en-US" sz="3199">
                <a:solidFill>
                  <a:srgbClr val="EFEFEF"/>
                </a:solidFill>
                <a:latin typeface="Mero Thai"/>
              </a:rPr>
              <a:t>. </a:t>
            </a:r>
            <a:r>
              <a:rPr lang="en-US" sz="3199">
                <a:solidFill>
                  <a:srgbClr val="FF1616"/>
                </a:solidFill>
                <a:latin typeface="Mero Thai"/>
              </a:rPr>
              <a:t>(Total number of classes=20)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356931" y="6245772"/>
            <a:ext cx="7356500" cy="650130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688780" y="3692856"/>
            <a:ext cx="6404993" cy="640499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98385"/>
            <a:ext cx="1600648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59"/>
              </a:lnSpc>
            </a:pPr>
            <a:r>
              <a:rPr lang="en-US" sz="8799">
                <a:solidFill>
                  <a:srgbClr val="EFEFEF"/>
                </a:solidFill>
                <a:latin typeface="Mero Thai"/>
              </a:rPr>
              <a:t>Class Probabilities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21972" y="2792115"/>
            <a:ext cx="15513210" cy="61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3"/>
              </a:lnSpc>
            </a:pPr>
            <a:r>
              <a:rPr lang="en-US" sz="3199">
                <a:solidFill>
                  <a:srgbClr val="EFEFEF"/>
                </a:solidFill>
                <a:latin typeface="Mero Thai"/>
              </a:rPr>
              <a:t>Then we combine the </a:t>
            </a:r>
            <a:r>
              <a:rPr lang="en-US" sz="3199">
                <a:solidFill>
                  <a:srgbClr val="FF1616"/>
                </a:solidFill>
                <a:latin typeface="Mero Thai"/>
              </a:rPr>
              <a:t>box</a:t>
            </a:r>
            <a:r>
              <a:rPr lang="en-US" sz="3199">
                <a:solidFill>
                  <a:srgbClr val="EFEFEF"/>
                </a:solidFill>
                <a:latin typeface="Mero Thai"/>
              </a:rPr>
              <a:t> and </a:t>
            </a:r>
            <a:r>
              <a:rPr lang="en-US" sz="3199">
                <a:solidFill>
                  <a:srgbClr val="FF1616"/>
                </a:solidFill>
                <a:latin typeface="Mero Thai"/>
              </a:rPr>
              <a:t>class predictions</a:t>
            </a:r>
            <a:r>
              <a:rPr lang="en-US" sz="3199">
                <a:solidFill>
                  <a:srgbClr val="EFEFEF"/>
                </a:solidFill>
                <a:latin typeface="Mero Thai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356931" y="6245772"/>
            <a:ext cx="7356500" cy="650130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583146" y="4080310"/>
            <a:ext cx="5121707" cy="517799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98385"/>
            <a:ext cx="1600648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59"/>
              </a:lnSpc>
            </a:pPr>
            <a:r>
              <a:rPr lang="en-US" sz="8799">
                <a:solidFill>
                  <a:srgbClr val="EFEFEF"/>
                </a:solidFill>
                <a:latin typeface="Mero Thai"/>
              </a:rPr>
              <a:t>Center Coordinate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50653" y="2789373"/>
            <a:ext cx="1406062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>
                <a:solidFill>
                  <a:srgbClr val="EFEFEF"/>
                </a:solidFill>
                <a:latin typeface="Mero Thai"/>
              </a:rPr>
              <a:t>The cell in which the center of an object, for instance, the center of the dog, resides, is the cell responsible for detecting that object.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90138" y="8219368"/>
            <a:ext cx="5123294" cy="452771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337574" y="4570548"/>
            <a:ext cx="9388733" cy="47256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98385"/>
            <a:ext cx="1600648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59"/>
              </a:lnSpc>
            </a:pPr>
            <a:r>
              <a:rPr lang="en-US" sz="8799">
                <a:solidFill>
                  <a:srgbClr val="EFEFEF"/>
                </a:solidFill>
                <a:latin typeface="Mero Thai"/>
              </a:rPr>
              <a:t>Center Coordinate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50653" y="2789373"/>
            <a:ext cx="14060623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>
                <a:solidFill>
                  <a:srgbClr val="EFEFEF"/>
                </a:solidFill>
                <a:latin typeface="Mero Thai"/>
              </a:rPr>
              <a:t>A bounding box prediction consists of </a:t>
            </a:r>
            <a:r>
              <a:rPr lang="en-US" sz="3199">
                <a:solidFill>
                  <a:srgbClr val="FF1616"/>
                </a:solidFill>
                <a:latin typeface="Mero Thai"/>
              </a:rPr>
              <a:t>5 elements</a:t>
            </a:r>
            <a:r>
              <a:rPr lang="en-US" sz="3199">
                <a:solidFill>
                  <a:srgbClr val="EFEFEF"/>
                </a:solidFill>
                <a:latin typeface="Mero Thai"/>
              </a:rPr>
              <a:t>: The </a:t>
            </a:r>
            <a:r>
              <a:rPr lang="en-US" sz="3199">
                <a:solidFill>
                  <a:srgbClr val="FF1616"/>
                </a:solidFill>
                <a:latin typeface="Mero Thai"/>
              </a:rPr>
              <a:t>x,y,w,h</a:t>
            </a:r>
            <a:r>
              <a:rPr lang="en-US" sz="3199">
                <a:solidFill>
                  <a:srgbClr val="FF1616"/>
                </a:solidFill>
                <a:latin typeface="Mero Thai"/>
              </a:rPr>
              <a:t> </a:t>
            </a:r>
            <a:r>
              <a:rPr lang="en-US" sz="3199">
                <a:solidFill>
                  <a:srgbClr val="EFEFEF"/>
                </a:solidFill>
                <a:latin typeface="Mero Thai"/>
              </a:rPr>
              <a:t>values of the bounding box and </a:t>
            </a:r>
            <a:r>
              <a:rPr lang="en-US" sz="3199">
                <a:solidFill>
                  <a:srgbClr val="FF1616"/>
                </a:solidFill>
                <a:latin typeface="Mero Thai"/>
              </a:rPr>
              <a:t>P(Object),</a:t>
            </a:r>
            <a:r>
              <a:rPr lang="en-US" sz="3199">
                <a:solidFill>
                  <a:srgbClr val="EFEFEF"/>
                </a:solidFill>
                <a:latin typeface="Mero Thai"/>
              </a:rPr>
              <a:t> the probability that there is an object whose center falls within this grid cell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90138" y="8219368"/>
            <a:ext cx="5123294" cy="452771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337574" y="4570548"/>
            <a:ext cx="9388733" cy="47256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98385"/>
            <a:ext cx="1600648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59"/>
              </a:lnSpc>
            </a:pPr>
            <a:r>
              <a:rPr lang="en-US" sz="8799">
                <a:solidFill>
                  <a:srgbClr val="EFEFEF"/>
                </a:solidFill>
                <a:latin typeface="Mero Thai"/>
              </a:rPr>
              <a:t>Center Coordinate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50653" y="2789373"/>
            <a:ext cx="14060623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>
                <a:solidFill>
                  <a:srgbClr val="EFEFEF"/>
                </a:solidFill>
                <a:latin typeface="Mero Thai"/>
              </a:rPr>
              <a:t>The </a:t>
            </a:r>
            <a:r>
              <a:rPr lang="en-US" sz="3199">
                <a:solidFill>
                  <a:srgbClr val="FF1616"/>
                </a:solidFill>
                <a:latin typeface="Mero Thai"/>
              </a:rPr>
              <a:t>x, y</a:t>
            </a:r>
            <a:r>
              <a:rPr lang="en-US" sz="3199">
                <a:solidFill>
                  <a:srgbClr val="EFEFEF"/>
                </a:solidFill>
                <a:latin typeface="Mero Thai"/>
              </a:rPr>
              <a:t> coordinates of the bounding box are predicted relative to </a:t>
            </a:r>
            <a:r>
              <a:rPr lang="en-US" sz="3199">
                <a:solidFill>
                  <a:srgbClr val="FF1616"/>
                </a:solidFill>
                <a:latin typeface="Mero Thai"/>
              </a:rPr>
              <a:t>the grid cell </a:t>
            </a:r>
            <a:r>
              <a:rPr lang="en-US" sz="3199">
                <a:solidFill>
                  <a:srgbClr val="EFEFEF"/>
                </a:solidFill>
                <a:latin typeface="Mero Thai"/>
              </a:rPr>
              <a:t>and </a:t>
            </a:r>
            <a:r>
              <a:rPr lang="en-US" sz="3199">
                <a:solidFill>
                  <a:srgbClr val="FF1616"/>
                </a:solidFill>
                <a:latin typeface="Mero Thai"/>
              </a:rPr>
              <a:t>not the entire image</a:t>
            </a:r>
            <a:r>
              <a:rPr lang="en-US" sz="3199">
                <a:solidFill>
                  <a:srgbClr val="EFEFEF"/>
                </a:solidFill>
                <a:latin typeface="Mero Thai"/>
              </a:rPr>
              <a:t> but the </a:t>
            </a:r>
            <a:r>
              <a:rPr lang="en-US" sz="3199">
                <a:solidFill>
                  <a:srgbClr val="FF1616"/>
                </a:solidFill>
                <a:latin typeface="Mero Thai"/>
              </a:rPr>
              <a:t>width and height (w,h)</a:t>
            </a:r>
            <a:r>
              <a:rPr lang="en-US" sz="3199">
                <a:solidFill>
                  <a:srgbClr val="EFEFEF"/>
                </a:solidFill>
                <a:latin typeface="Mero Thai"/>
              </a:rPr>
              <a:t> are predicted relative to the </a:t>
            </a:r>
            <a:r>
              <a:rPr lang="en-US" sz="3199">
                <a:solidFill>
                  <a:srgbClr val="FF1616"/>
                </a:solidFill>
                <a:latin typeface="Mero Thai"/>
              </a:rPr>
              <a:t>entire image</a:t>
            </a:r>
            <a:r>
              <a:rPr lang="en-US" sz="3199">
                <a:solidFill>
                  <a:srgbClr val="EFEFEF"/>
                </a:solidFill>
                <a:latin typeface="Mero Thai"/>
              </a:rPr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90138" y="8219368"/>
            <a:ext cx="5123294" cy="452771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98385"/>
            <a:ext cx="1600648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59"/>
              </a:lnSpc>
            </a:pPr>
            <a:r>
              <a:rPr lang="en-US" sz="8799">
                <a:solidFill>
                  <a:srgbClr val="EFEFEF"/>
                </a:solidFill>
                <a:latin typeface="Mero Thai"/>
              </a:rPr>
              <a:t>Center Coordinate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11920" y="3065071"/>
            <a:ext cx="1406062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>
                <a:solidFill>
                  <a:srgbClr val="EFEFEF"/>
                </a:solidFill>
                <a:latin typeface="Mero Thai"/>
              </a:rPr>
              <a:t>For use later in </a:t>
            </a:r>
            <a:r>
              <a:rPr lang="en-US" sz="3199">
                <a:solidFill>
                  <a:srgbClr val="FF1616"/>
                </a:solidFill>
                <a:latin typeface="Mero Thai"/>
              </a:rPr>
              <a:t>loss calculations</a:t>
            </a:r>
            <a:r>
              <a:rPr lang="en-US" sz="3199">
                <a:solidFill>
                  <a:srgbClr val="EFEFEF"/>
                </a:solidFill>
                <a:latin typeface="Mero Thai"/>
              </a:rPr>
              <a:t>, the </a:t>
            </a:r>
            <a:r>
              <a:rPr lang="en-US" sz="3199">
                <a:solidFill>
                  <a:srgbClr val="FF1616"/>
                </a:solidFill>
                <a:latin typeface="Mero Thai"/>
              </a:rPr>
              <a:t>ground truth bounding box</a:t>
            </a:r>
            <a:r>
              <a:rPr lang="en-US" sz="3199">
                <a:solidFill>
                  <a:srgbClr val="EFEFEF"/>
                </a:solidFill>
                <a:latin typeface="Mero Thai"/>
              </a:rPr>
              <a:t> cordinates are all parameterised to be between </a:t>
            </a:r>
            <a:r>
              <a:rPr lang="en-US" sz="3199">
                <a:solidFill>
                  <a:srgbClr val="FF1616"/>
                </a:solidFill>
                <a:latin typeface="Mero Thai Bold"/>
              </a:rPr>
              <a:t>0 and 1</a:t>
            </a:r>
            <a:r>
              <a:rPr lang="en-US" sz="3199">
                <a:solidFill>
                  <a:srgbClr val="EFEFEF"/>
                </a:solidFill>
                <a:latin typeface="Mero Thai"/>
              </a:rPr>
              <a:t>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02050" y="5076825"/>
            <a:ext cx="1320289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EFEFEF"/>
                </a:solidFill>
                <a:latin typeface="Mero Thai"/>
              </a:rPr>
              <a:t> The </a:t>
            </a:r>
            <a:r>
              <a:rPr lang="en-US" sz="3200">
                <a:solidFill>
                  <a:srgbClr val="FF1616"/>
                </a:solidFill>
                <a:latin typeface="Mero Thai"/>
              </a:rPr>
              <a:t>width</a:t>
            </a:r>
            <a:r>
              <a:rPr lang="en-US" sz="3200">
                <a:solidFill>
                  <a:srgbClr val="EFEFEF"/>
                </a:solidFill>
                <a:latin typeface="Mero Thai"/>
              </a:rPr>
              <a:t> and </a:t>
            </a:r>
            <a:r>
              <a:rPr lang="en-US" sz="3200">
                <a:solidFill>
                  <a:srgbClr val="FF1616"/>
                </a:solidFill>
                <a:latin typeface="Mero Thai"/>
              </a:rPr>
              <a:t>height</a:t>
            </a:r>
            <a:r>
              <a:rPr lang="en-US" sz="3200">
                <a:solidFill>
                  <a:srgbClr val="EFEFEF"/>
                </a:solidFill>
                <a:latin typeface="Mero Thai"/>
              </a:rPr>
              <a:t> of the bounding box are calculated as a </a:t>
            </a:r>
            <a:r>
              <a:rPr lang="en-US" sz="3200">
                <a:solidFill>
                  <a:srgbClr val="FF1616"/>
                </a:solidFill>
                <a:latin typeface="Mero Thai"/>
              </a:rPr>
              <a:t>ratio of the entire image's width and height</a:t>
            </a:r>
            <a:r>
              <a:rPr lang="en-US" sz="3200">
                <a:solidFill>
                  <a:srgbClr val="EFEFEF"/>
                </a:solidFill>
                <a:latin typeface="Mero Thai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87963" y="7067550"/>
            <a:ext cx="1301698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EFEFEF"/>
                </a:solidFill>
                <a:latin typeface="Mero Thai"/>
              </a:rPr>
              <a:t>The</a:t>
            </a:r>
            <a:r>
              <a:rPr lang="en-US" sz="3200">
                <a:solidFill>
                  <a:srgbClr val="FF1616"/>
                </a:solidFill>
                <a:latin typeface="Mero Thai"/>
              </a:rPr>
              <a:t> (x,y) </a:t>
            </a:r>
            <a:r>
              <a:rPr lang="en-US" sz="3200">
                <a:solidFill>
                  <a:srgbClr val="EFEFEF"/>
                </a:solidFill>
                <a:latin typeface="Mero Thai"/>
              </a:rPr>
              <a:t>grid cell </a:t>
            </a:r>
            <a:r>
              <a:rPr lang="en-US" sz="3200">
                <a:solidFill>
                  <a:srgbClr val="FF1616"/>
                </a:solidFill>
                <a:latin typeface="Mero Thai"/>
              </a:rPr>
              <a:t>offsets</a:t>
            </a:r>
            <a:r>
              <a:rPr lang="en-US" sz="3200">
                <a:solidFill>
                  <a:srgbClr val="EFEFEF"/>
                </a:solidFill>
                <a:latin typeface="Mero Thai"/>
              </a:rPr>
              <a:t> are parameterized as a ratio of a </a:t>
            </a:r>
            <a:r>
              <a:rPr lang="en-US" sz="3200">
                <a:solidFill>
                  <a:srgbClr val="FF1616"/>
                </a:solidFill>
                <a:latin typeface="Mero Thai"/>
              </a:rPr>
              <a:t>grid's width and height</a:t>
            </a:r>
            <a:r>
              <a:rPr lang="en-US" sz="3200">
                <a:solidFill>
                  <a:srgbClr val="EFEFEF"/>
                </a:solidFill>
                <a:latin typeface="Mero Thai"/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90138" y="8219368"/>
            <a:ext cx="5123294" cy="452771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218713" y="8144495"/>
            <a:ext cx="9626455" cy="111380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98385"/>
            <a:ext cx="1600648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59"/>
              </a:lnSpc>
            </a:pPr>
            <a:r>
              <a:rPr lang="en-US" sz="8799">
                <a:solidFill>
                  <a:srgbClr val="EFEFEF"/>
                </a:solidFill>
                <a:latin typeface="Mero Thai"/>
              </a:rPr>
              <a:t>Center Coordinate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11920" y="3065071"/>
            <a:ext cx="1406062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>
                <a:solidFill>
                  <a:srgbClr val="EFEFEF"/>
                </a:solidFill>
                <a:latin typeface="Mero Thai"/>
              </a:rPr>
              <a:t>For example, given the a 448 X 448 image and S = 7</a:t>
            </a:r>
            <a:r>
              <a:rPr lang="en-US" sz="3199">
                <a:solidFill>
                  <a:srgbClr val="EFEFEF"/>
                </a:solidFill>
                <a:latin typeface="Mero Thai"/>
              </a:rPr>
              <a:t>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02050" y="4105275"/>
            <a:ext cx="1320289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EFEFEF"/>
                </a:solidFill>
                <a:latin typeface="Mero Thai"/>
              </a:rPr>
              <a:t>By dividing the </a:t>
            </a:r>
            <a:r>
              <a:rPr lang="en-US" sz="3200">
                <a:solidFill>
                  <a:srgbClr val="FF1616"/>
                </a:solidFill>
                <a:latin typeface="Mero Thai"/>
              </a:rPr>
              <a:t>width</a:t>
            </a:r>
            <a:r>
              <a:rPr lang="en-US" sz="3200">
                <a:solidFill>
                  <a:srgbClr val="EFEFEF"/>
                </a:solidFill>
                <a:latin typeface="Mero Thai"/>
              </a:rPr>
              <a:t> or </a:t>
            </a:r>
            <a:r>
              <a:rPr lang="en-US" sz="3200">
                <a:solidFill>
                  <a:srgbClr val="FF1616"/>
                </a:solidFill>
                <a:latin typeface="Mero Thai"/>
              </a:rPr>
              <a:t>height</a:t>
            </a:r>
            <a:r>
              <a:rPr lang="en-US" sz="3200">
                <a:solidFill>
                  <a:srgbClr val="EFEFEF"/>
                </a:solidFill>
                <a:latin typeface="Mero Thai"/>
              </a:rPr>
              <a:t> of the image by S, we have a grid dimension where each grid cell is 64×64 pixels wide.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95007" y="6128984"/>
            <a:ext cx="1301698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EFEFEF"/>
                </a:solidFill>
                <a:latin typeface="Mero Thai"/>
              </a:rPr>
              <a:t>Therefore a bounding box from our dataset with x = 32, y = 16, </a:t>
            </a:r>
            <a:r>
              <a:rPr lang="en-US" sz="3200">
                <a:solidFill>
                  <a:srgbClr val="EFEFEF"/>
                </a:solidFill>
                <a:latin typeface="Mero Thai"/>
              </a:rPr>
              <a:t>w</a:t>
            </a:r>
            <a:r>
              <a:rPr lang="en-US" sz="3200">
                <a:solidFill>
                  <a:srgbClr val="EFEFEF"/>
                </a:solidFill>
                <a:latin typeface="Mero Thai"/>
              </a:rPr>
              <a:t>idth=300 and height = 150, would be parameterised 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81358" y="3797944"/>
            <a:ext cx="4556567" cy="455656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30210" y="1741989"/>
            <a:ext cx="5858863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EFEFEF"/>
                </a:solidFill>
                <a:latin typeface="Mero Thai"/>
              </a:rPr>
              <a:t>Agenda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087583" y="1932489"/>
            <a:ext cx="7171717" cy="6707167"/>
            <a:chOff x="0" y="0"/>
            <a:chExt cx="9562289" cy="894288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9562289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EFEFEF"/>
                  </a:solidFill>
                  <a:latin typeface="Mero Thai Bold"/>
                </a:rPr>
                <a:t>Topics Covered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711847"/>
              <a:ext cx="9562289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EFEFEF"/>
                  </a:solidFill>
                  <a:latin typeface="Neue Machina Light"/>
                </a:rPr>
                <a:t>Introduction to YOLOv1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430045"/>
              <a:ext cx="9562289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EFEFEF"/>
                  </a:solidFill>
                  <a:latin typeface="Neue Machina Light"/>
                </a:rPr>
                <a:t>Algorithm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148242"/>
              <a:ext cx="9562289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EFEFEF"/>
                  </a:solidFill>
                  <a:latin typeface="Neue Machina Light"/>
                </a:rPr>
                <a:t>Architecture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856914"/>
              <a:ext cx="9562289" cy="2085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EFEFEF"/>
                  </a:solidFill>
                  <a:latin typeface="Neue Machina Light"/>
                </a:rPr>
                <a:t>Loss Function</a:t>
              </a:r>
            </a:p>
            <a:p>
              <a:pPr>
                <a:lnSpc>
                  <a:spcPts val="4200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EFEFEF"/>
                  </a:solidFill>
                  <a:latin typeface="Neue Machina Light"/>
                </a:rPr>
                <a:t>Implementation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90138" y="8219368"/>
            <a:ext cx="5123294" cy="452771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805609" y="5456855"/>
            <a:ext cx="3875509" cy="446032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025236" y="5552590"/>
            <a:ext cx="5691809" cy="426885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098385"/>
            <a:ext cx="1600648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59"/>
              </a:lnSpc>
            </a:pPr>
            <a:r>
              <a:rPr lang="en-US" sz="8799">
                <a:solidFill>
                  <a:srgbClr val="EFEFEF"/>
                </a:solidFill>
                <a:latin typeface="Mero Thai"/>
              </a:rPr>
              <a:t>Center Coordinate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11920" y="3065071"/>
            <a:ext cx="1406062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>
                <a:solidFill>
                  <a:srgbClr val="EFEFEF"/>
                </a:solidFill>
                <a:latin typeface="Mero Thai"/>
              </a:rPr>
              <a:t>The Pascal VOC Dataset uses (x1,y1,x2,y2) instead of (x,y,w,h).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4152900"/>
            <a:ext cx="1828800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Mero Thai"/>
              </a:rPr>
              <a:t>A sample image with its corresponding annotation file is shown below, the parts of the annotation file to observe have been highlighted in red.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90138" y="8219368"/>
            <a:ext cx="5123294" cy="452771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749962" y="8195856"/>
            <a:ext cx="10196360" cy="187316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127197" y="1154073"/>
            <a:ext cx="6326350" cy="662268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44901" y="512239"/>
            <a:ext cx="12554860" cy="119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282"/>
              </a:lnSpc>
            </a:pPr>
            <a:r>
              <a:rPr lang="en-US" sz="6902">
                <a:solidFill>
                  <a:srgbClr val="EFEFEF"/>
                </a:solidFill>
                <a:latin typeface="Mero Thai"/>
              </a:rPr>
              <a:t>Center Coordinate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4901" y="2334771"/>
            <a:ext cx="940438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  <a:spcBef>
                <a:spcPct val="0"/>
              </a:spcBef>
            </a:pPr>
            <a:r>
              <a:rPr lang="en-US" sz="3199">
                <a:solidFill>
                  <a:srgbClr val="EFEFEF"/>
                </a:solidFill>
                <a:latin typeface="Mero Thai"/>
              </a:rPr>
              <a:t>In this case we need to convert the min max encoding to center encoding first.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9996" y="3734946"/>
            <a:ext cx="9301798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Mero Thai"/>
              </a:rPr>
              <a:t>Let the bounding box coordinates in min-max encoding be defined as b</a:t>
            </a:r>
            <a:r>
              <a:rPr lang="en-US" sz="3000">
                <a:solidFill>
                  <a:srgbClr val="EFEFEF"/>
                </a:solidFill>
                <a:latin typeface="Mero Thai"/>
              </a:rPr>
              <a:t>min−max</a:t>
            </a:r>
            <a:r>
              <a:rPr lang="en-US" sz="3000">
                <a:solidFill>
                  <a:srgbClr val="EFEFEF"/>
                </a:solidFill>
                <a:latin typeface="Mero Thai"/>
              </a:rPr>
              <a:t>​ and the bounding box coordinates in center encoding be defined b</a:t>
            </a:r>
            <a:r>
              <a:rPr lang="en-US" sz="3000">
                <a:solidFill>
                  <a:srgbClr val="EFEFEF"/>
                </a:solidFill>
                <a:latin typeface="Mero Thai"/>
              </a:rPr>
              <a:t>cente</a:t>
            </a:r>
            <a:r>
              <a:rPr lang="en-US" sz="3000">
                <a:solidFill>
                  <a:srgbClr val="EFEFEF"/>
                </a:solidFill>
                <a:latin typeface="Mero Thai"/>
              </a:rPr>
              <a:t>r</a:t>
            </a:r>
            <a:r>
              <a:rPr lang="en-US" sz="3000">
                <a:solidFill>
                  <a:srgbClr val="EFEFEF"/>
                </a:solidFill>
                <a:latin typeface="Mero Thai"/>
              </a:rPr>
              <a:t>​.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4901" y="6233706"/>
            <a:ext cx="961677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39"/>
              </a:lnSpc>
              <a:spcBef>
                <a:spcPct val="0"/>
              </a:spcBef>
            </a:pPr>
            <a:r>
              <a:rPr lang="en-US" sz="3199">
                <a:solidFill>
                  <a:srgbClr val="EFEFEF"/>
                </a:solidFill>
                <a:latin typeface="Mero Thai"/>
              </a:rPr>
              <a:t>Where W, H are the width and height of the image respectively, Converting from b min−max to b center can simply be defined as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90138" y="8219368"/>
            <a:ext cx="5123294" cy="452771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234981" y="7985779"/>
            <a:ext cx="7818038" cy="211039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476569" y="777389"/>
            <a:ext cx="6172817" cy="645523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44901" y="502714"/>
            <a:ext cx="12761480" cy="1225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419"/>
              </a:lnSpc>
            </a:pPr>
            <a:r>
              <a:rPr lang="en-US" sz="7015">
                <a:solidFill>
                  <a:srgbClr val="EFEFEF"/>
                </a:solidFill>
                <a:latin typeface="Mero Thai"/>
              </a:rPr>
              <a:t>Center Coordinate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8704" y="1976181"/>
            <a:ext cx="9404382" cy="20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  <a:spcBef>
                <a:spcPct val="0"/>
              </a:spcBef>
            </a:pPr>
            <a:r>
              <a:rPr lang="en-US" sz="3199">
                <a:solidFill>
                  <a:srgbClr val="EFEFEF"/>
                </a:solidFill>
                <a:latin typeface="Mero Thai"/>
              </a:rPr>
              <a:t>We currently have b</a:t>
            </a:r>
            <a:r>
              <a:rPr lang="en-US" sz="3199">
                <a:solidFill>
                  <a:srgbClr val="EFEFEF"/>
                </a:solidFill>
                <a:latin typeface="Mero Thai"/>
              </a:rPr>
              <a:t>cente</a:t>
            </a:r>
            <a:r>
              <a:rPr lang="en-US" sz="3199">
                <a:solidFill>
                  <a:srgbClr val="EFEFEF"/>
                </a:solidFill>
                <a:latin typeface="Mero Thai"/>
              </a:rPr>
              <a:t>r</a:t>
            </a:r>
            <a:r>
              <a:rPr lang="en-US" sz="3199">
                <a:solidFill>
                  <a:srgbClr val="EFEFEF"/>
                </a:solidFill>
                <a:latin typeface="Mero Thai"/>
              </a:rPr>
              <a:t>​ which contains the x,y location of the object center and the width and height of the object, scaled between 0 and 1.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8704" y="4262914"/>
            <a:ext cx="9301798" cy="236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Mero Thai"/>
              </a:rPr>
              <a:t>To convert this to YOLO bounding box encoding (b</a:t>
            </a:r>
            <a:r>
              <a:rPr lang="en-US" sz="3000">
                <a:solidFill>
                  <a:srgbClr val="EFEFEF"/>
                </a:solidFill>
                <a:latin typeface="Mero Thai"/>
              </a:rPr>
              <a:t>y</a:t>
            </a:r>
            <a:r>
              <a:rPr lang="en-US" sz="3000">
                <a:solidFill>
                  <a:srgbClr val="EFEFEF"/>
                </a:solidFill>
                <a:latin typeface="Mero Thai"/>
              </a:rPr>
              <a:t>o</a:t>
            </a:r>
            <a:r>
              <a:rPr lang="en-US" sz="3000">
                <a:solidFill>
                  <a:srgbClr val="EFEFEF"/>
                </a:solidFill>
                <a:latin typeface="Mero Thai"/>
              </a:rPr>
              <a:t>l</a:t>
            </a:r>
            <a:r>
              <a:rPr lang="en-US" sz="3000">
                <a:solidFill>
                  <a:srgbClr val="EFEFEF"/>
                </a:solidFill>
                <a:latin typeface="Mero Thai"/>
              </a:rPr>
              <a:t>o</a:t>
            </a:r>
            <a:r>
              <a:rPr lang="en-US" sz="3000">
                <a:solidFill>
                  <a:srgbClr val="EFEFEF"/>
                </a:solidFill>
                <a:latin typeface="Mero Thai"/>
              </a:rPr>
              <a:t>​) which takes the x,y location of the object center (relative to the image's width and height) and converts it to an (x,y) coordinate relative to the grid cell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8704" y="6928504"/>
            <a:ext cx="961677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39"/>
              </a:lnSpc>
              <a:spcBef>
                <a:spcPct val="0"/>
              </a:spcBef>
            </a:pPr>
            <a:r>
              <a:rPr lang="en-US" sz="3199">
                <a:solidFill>
                  <a:srgbClr val="EFEFEF"/>
                </a:solidFill>
                <a:latin typeface="Mero Thai"/>
              </a:rPr>
              <a:t>The width and height are left as they are in the YOLO encoding.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894495" y="8488344"/>
            <a:ext cx="4818936" cy="42587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100861" y="2641435"/>
            <a:ext cx="4765589" cy="346588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100861" y="6675158"/>
            <a:ext cx="4765589" cy="253171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420485" y="465963"/>
            <a:ext cx="7614696" cy="500425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098385"/>
            <a:ext cx="1600648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59"/>
              </a:lnSpc>
            </a:pPr>
            <a:r>
              <a:rPr lang="en-US" sz="8799">
                <a:solidFill>
                  <a:srgbClr val="EFEFEF"/>
                </a:solidFill>
                <a:latin typeface="Mero Thai"/>
              </a:rPr>
              <a:t>Output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95159" y="5533506"/>
            <a:ext cx="9260052" cy="20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EFEFEF"/>
                </a:solidFill>
                <a:latin typeface="Mero Thai"/>
              </a:rPr>
              <a:t>Ground Truth = (c, x, y , w, h, P(cat|object)............P(TV|object))</a:t>
            </a:r>
          </a:p>
          <a:p>
            <a:pPr>
              <a:lnSpc>
                <a:spcPts val="3839"/>
              </a:lnSpc>
            </a:pPr>
          </a:p>
          <a:p>
            <a:pPr>
              <a:lnSpc>
                <a:spcPts val="3839"/>
              </a:lnSpc>
              <a:spcBef>
                <a:spcPct val="0"/>
              </a:spcBef>
            </a:pPr>
            <a:r>
              <a:rPr lang="en-US" sz="3199">
                <a:solidFill>
                  <a:srgbClr val="EFEFEF"/>
                </a:solidFill>
                <a:latin typeface="Mero Thai"/>
              </a:rPr>
              <a:t> </a:t>
            </a:r>
            <a:r>
              <a:rPr lang="en-US" sz="3199">
                <a:solidFill>
                  <a:srgbClr val="FF1616"/>
                </a:solidFill>
                <a:latin typeface="Mero Thai"/>
              </a:rPr>
              <a:t>=7 x 7 x 25 Ground truths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95159" y="7743306"/>
            <a:ext cx="995662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  <a:spcBef>
                <a:spcPct val="0"/>
              </a:spcBef>
            </a:pPr>
            <a:r>
              <a:rPr lang="en-US" sz="3199">
                <a:solidFill>
                  <a:srgbClr val="EFEFEF"/>
                </a:solidFill>
                <a:latin typeface="Mero Thai"/>
              </a:rPr>
              <a:t>Prediction = (c1, x1, y1 , w1, h1, c2, x2, y2 , w2, h2, P(cat|object)............P(TV|object))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95159" y="8979243"/>
            <a:ext cx="769933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3"/>
              </a:lnSpc>
              <a:spcBef>
                <a:spcPct val="0"/>
              </a:spcBef>
            </a:pPr>
            <a:r>
              <a:rPr lang="en-US" sz="3194">
                <a:solidFill>
                  <a:srgbClr val="EFEFEF"/>
                </a:solidFill>
                <a:latin typeface="Mero Thai"/>
              </a:rPr>
              <a:t>7 x 7 x (2 x 5 + 20) = 7 x 7 x 30 tensor </a:t>
            </a:r>
            <a:r>
              <a:rPr lang="en-US" sz="3194">
                <a:solidFill>
                  <a:srgbClr val="FF1616"/>
                </a:solidFill>
                <a:latin typeface="Mero Thai"/>
              </a:rPr>
              <a:t>= 1470 Predictions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8771" r="8704" b="1869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900221" y="4111023"/>
            <a:ext cx="10487558" cy="2064954"/>
            <a:chOff x="0" y="0"/>
            <a:chExt cx="13983410" cy="275327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0"/>
              <a:ext cx="13983410" cy="196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0560"/>
                </a:lnSpc>
                <a:spcBef>
                  <a:spcPct val="0"/>
                </a:spcBef>
              </a:pPr>
              <a:r>
                <a:rPr lang="en-US" sz="8800">
                  <a:solidFill>
                    <a:srgbClr val="EFEFEF"/>
                  </a:solidFill>
                  <a:latin typeface="Mero Thai"/>
                </a:rPr>
                <a:t>YOLOv1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61472" y="2099222"/>
              <a:ext cx="6391566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u="sng">
                  <a:solidFill>
                    <a:srgbClr val="000000"/>
                  </a:solidFill>
                  <a:latin typeface="Neue Machina Light"/>
                </a:rPr>
                <a:t>Architecture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376363"/>
            <a:ext cx="451907" cy="45190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7246873">
            <a:off x="9610775" y="-8551563"/>
            <a:ext cx="11345418" cy="1445276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52470" y="5764693"/>
            <a:ext cx="451907" cy="4519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016794"/>
            <a:ext cx="16230600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EFEFEF"/>
                </a:solidFill>
                <a:latin typeface="Mero Thai"/>
              </a:rPr>
              <a:t>Architecture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990689" y="2666000"/>
            <a:ext cx="12524241" cy="2251329"/>
            <a:chOff x="0" y="0"/>
            <a:chExt cx="16698988" cy="300177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16698988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50722"/>
              <a:ext cx="16698988" cy="2051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EFEFEF"/>
                  </a:solidFill>
                  <a:latin typeface="Neue Machina Light"/>
                </a:rPr>
                <a:t>The initial convolutional layers of the network extract feature from the image while the fully connected layers predict the output probabilities and coordinates.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114377" y="5041155"/>
            <a:ext cx="12591942" cy="1727454"/>
            <a:chOff x="0" y="0"/>
            <a:chExt cx="16789256" cy="230327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76200"/>
              <a:ext cx="16789256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50722"/>
              <a:ext cx="16789256" cy="1352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EFEFEF"/>
                  </a:solidFill>
                  <a:latin typeface="Neue Machina Light"/>
                </a:rPr>
                <a:t>It has 24 convolutional layers followed by 2 fully connected layers.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52470" y="7246582"/>
            <a:ext cx="451907" cy="451907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2052533" y="6506659"/>
            <a:ext cx="12400553" cy="2251329"/>
            <a:chOff x="0" y="0"/>
            <a:chExt cx="16534071" cy="300177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76200"/>
              <a:ext cx="16534071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50722"/>
              <a:ext cx="16534071" cy="2051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EFEFEF"/>
                  </a:solidFill>
                  <a:latin typeface="Neue Machina Light"/>
                </a:rPr>
                <a:t>Alternating 1×1 convolutional layers reduce the features space from preceding layers. (1×1 conv has been used used in GoogLeNet for reducing number of parameters.)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33107" y="477631"/>
            <a:ext cx="12221786" cy="50431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847313" y="5821700"/>
            <a:ext cx="11052623" cy="406670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8771" r="8704" b="1869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900221" y="4111023"/>
            <a:ext cx="10487558" cy="2064954"/>
            <a:chOff x="0" y="0"/>
            <a:chExt cx="13983410" cy="275327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0"/>
              <a:ext cx="13983410" cy="196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0560"/>
                </a:lnSpc>
                <a:spcBef>
                  <a:spcPct val="0"/>
                </a:spcBef>
              </a:pPr>
              <a:r>
                <a:rPr lang="en-US" sz="8800">
                  <a:solidFill>
                    <a:srgbClr val="EFEFEF"/>
                  </a:solidFill>
                  <a:latin typeface="Mero Thai"/>
                </a:rPr>
                <a:t>YOLOv1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61472" y="2099222"/>
              <a:ext cx="6391566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u="sng">
                  <a:solidFill>
                    <a:srgbClr val="000000"/>
                  </a:solidFill>
                  <a:latin typeface="Neue Machina Light"/>
                </a:rPr>
                <a:t>Loss Function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7246873">
            <a:off x="9610775" y="-8551563"/>
            <a:ext cx="11345418" cy="1445276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653267" y="3302556"/>
            <a:ext cx="12062471" cy="558114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16794"/>
            <a:ext cx="16230600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EFEFEF"/>
                </a:solidFill>
                <a:latin typeface="Mero Thai"/>
              </a:rPr>
              <a:t>Loss function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7246873">
            <a:off x="9610775" y="-8551563"/>
            <a:ext cx="11345418" cy="1445276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16794"/>
            <a:ext cx="16230600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EFEFEF"/>
                </a:solidFill>
                <a:latin typeface="Mero Thai"/>
              </a:rPr>
              <a:t>Loss function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031343"/>
            <a:ext cx="1048479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EFEFEF"/>
                </a:solidFill>
                <a:latin typeface="Mero Thai"/>
              </a:rPr>
              <a:t>There are 5 terms in the loss function as shown below.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1735" y="3924300"/>
            <a:ext cx="14392610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u="sng">
                <a:solidFill>
                  <a:srgbClr val="FF1616"/>
                </a:solidFill>
                <a:latin typeface="Mero Thai"/>
              </a:rPr>
              <a:t>1st term (x, y): </a:t>
            </a:r>
            <a:r>
              <a:rPr lang="en-US" sz="3000">
                <a:solidFill>
                  <a:srgbClr val="EFEFEF"/>
                </a:solidFill>
                <a:latin typeface="Mero Thai"/>
              </a:rPr>
              <a:t>The bounding box </a:t>
            </a:r>
            <a:r>
              <a:rPr lang="en-US" sz="3000">
                <a:solidFill>
                  <a:srgbClr val="FF1616"/>
                </a:solidFill>
                <a:latin typeface="Mero Thai"/>
              </a:rPr>
              <a:t>x and y </a:t>
            </a:r>
            <a:r>
              <a:rPr lang="en-US" sz="3000">
                <a:solidFill>
                  <a:srgbClr val="EFEFEF"/>
                </a:solidFill>
                <a:latin typeface="Mero Thai"/>
              </a:rPr>
              <a:t>coordinates is parametrized to be offsets of a particular grid cell location so they are also bounded between </a:t>
            </a:r>
            <a:r>
              <a:rPr lang="en-US" sz="3000">
                <a:solidFill>
                  <a:srgbClr val="FF1616"/>
                </a:solidFill>
                <a:latin typeface="Mero Thai"/>
              </a:rPr>
              <a:t>0 and 1</a:t>
            </a:r>
            <a:r>
              <a:rPr lang="en-US" sz="3000">
                <a:solidFill>
                  <a:srgbClr val="EFEFEF"/>
                </a:solidFill>
                <a:latin typeface="Mero Thai"/>
              </a:rPr>
              <a:t>. And the </a:t>
            </a:r>
            <a:r>
              <a:rPr lang="en-US" sz="3000">
                <a:solidFill>
                  <a:srgbClr val="FF1616"/>
                </a:solidFill>
                <a:latin typeface="Mero Thai"/>
              </a:rPr>
              <a:t>sum of square error (SSE)</a:t>
            </a:r>
            <a:r>
              <a:rPr lang="en-US" sz="3000">
                <a:solidFill>
                  <a:srgbClr val="EFEFEF"/>
                </a:solidFill>
                <a:latin typeface="Mero Thai"/>
              </a:rPr>
              <a:t> is estimated only when there is object.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1735" y="6027382"/>
            <a:ext cx="14591749" cy="236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u="sng">
                <a:solidFill>
                  <a:srgbClr val="FF1616"/>
                </a:solidFill>
                <a:latin typeface="Mero Thai"/>
              </a:rPr>
              <a:t>2nd term (w, h)</a:t>
            </a:r>
            <a:r>
              <a:rPr lang="en-US" sz="3000" u="sng">
                <a:solidFill>
                  <a:srgbClr val="EFEFEF"/>
                </a:solidFill>
                <a:latin typeface="Mero Thai"/>
              </a:rPr>
              <a:t>:</a:t>
            </a:r>
            <a:r>
              <a:rPr lang="en-US" sz="3000">
                <a:solidFill>
                  <a:srgbClr val="EFEFEF"/>
                </a:solidFill>
                <a:latin typeface="Mero Thai"/>
              </a:rPr>
              <a:t> The bounding box </a:t>
            </a:r>
            <a:r>
              <a:rPr lang="en-US" sz="3000">
                <a:solidFill>
                  <a:srgbClr val="FF1616"/>
                </a:solidFill>
                <a:latin typeface="Mero Thai"/>
              </a:rPr>
              <a:t>width and height</a:t>
            </a:r>
            <a:r>
              <a:rPr lang="en-US" sz="3000">
                <a:solidFill>
                  <a:srgbClr val="EFEFEF"/>
                </a:solidFill>
                <a:latin typeface="Mero Thai"/>
              </a:rPr>
              <a:t> are normalized by the image width and height so that they fall between </a:t>
            </a:r>
            <a:r>
              <a:rPr lang="en-US" sz="3000">
                <a:solidFill>
                  <a:srgbClr val="FF1616"/>
                </a:solidFill>
                <a:latin typeface="Mero Thai"/>
              </a:rPr>
              <a:t>0 and 1</a:t>
            </a:r>
            <a:r>
              <a:rPr lang="en-US" sz="3000">
                <a:solidFill>
                  <a:srgbClr val="EFEFEF"/>
                </a:solidFill>
                <a:latin typeface="Mero Thai"/>
              </a:rPr>
              <a:t>. SSE is estimated only </a:t>
            </a:r>
            <a:r>
              <a:rPr lang="en-US" sz="3000">
                <a:solidFill>
                  <a:srgbClr val="FF1616"/>
                </a:solidFill>
                <a:latin typeface="Mero Thai"/>
              </a:rPr>
              <a:t>when there is object</a:t>
            </a:r>
            <a:r>
              <a:rPr lang="en-US" sz="3000">
                <a:solidFill>
                  <a:srgbClr val="EFEFEF"/>
                </a:solidFill>
                <a:latin typeface="Mero Thai"/>
              </a:rPr>
              <a:t>. Since </a:t>
            </a:r>
            <a:r>
              <a:rPr lang="en-US" sz="3000">
                <a:solidFill>
                  <a:srgbClr val="FF1616"/>
                </a:solidFill>
                <a:latin typeface="Mero Thai"/>
              </a:rPr>
              <a:t>small deviations </a:t>
            </a:r>
            <a:r>
              <a:rPr lang="en-US" sz="3000">
                <a:solidFill>
                  <a:srgbClr val="EFEFEF"/>
                </a:solidFill>
                <a:latin typeface="Mero Thai"/>
              </a:rPr>
              <a:t>in </a:t>
            </a:r>
            <a:r>
              <a:rPr lang="en-US" sz="3000">
                <a:solidFill>
                  <a:srgbClr val="FF1616"/>
                </a:solidFill>
                <a:latin typeface="Mero Thai"/>
              </a:rPr>
              <a:t>large boxes</a:t>
            </a:r>
            <a:r>
              <a:rPr lang="en-US" sz="3000">
                <a:solidFill>
                  <a:srgbClr val="EFEFEF"/>
                </a:solidFill>
                <a:latin typeface="Mero Thai"/>
              </a:rPr>
              <a:t> matter </a:t>
            </a:r>
            <a:r>
              <a:rPr lang="en-US" sz="3000">
                <a:solidFill>
                  <a:srgbClr val="FF1616"/>
                </a:solidFill>
                <a:latin typeface="Mero Thai"/>
              </a:rPr>
              <a:t>less than in small boxes,</a:t>
            </a:r>
            <a:r>
              <a:rPr lang="en-US" sz="3000">
                <a:solidFill>
                  <a:srgbClr val="EFEFEF"/>
                </a:solidFill>
                <a:latin typeface="Mero Thai"/>
              </a:rPr>
              <a:t> square root of the bounding box width w and height h instead of the width and height directly to partially address this problem.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15733" y="2197023"/>
            <a:ext cx="5219266" cy="4311665"/>
            <a:chOff x="0" y="0"/>
            <a:chExt cx="6959021" cy="574888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9675" t="0" r="9675" b="0"/>
            <a:stretch>
              <a:fillRect/>
            </a:stretch>
          </p:blipFill>
          <p:spPr>
            <a:xfrm>
              <a:off x="0" y="0"/>
              <a:ext cx="6959021" cy="574888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10964184" cy="6273103"/>
            <a:chOff x="0" y="0"/>
            <a:chExt cx="14618913" cy="836413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90500"/>
              <a:ext cx="14618913" cy="196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560"/>
                </a:lnSpc>
                <a:spcBef>
                  <a:spcPct val="0"/>
                </a:spcBef>
              </a:pPr>
              <a:r>
                <a:rPr lang="en-US" sz="8800">
                  <a:solidFill>
                    <a:srgbClr val="EFEFEF"/>
                  </a:solidFill>
                  <a:latin typeface="Mero Thai"/>
                </a:rPr>
                <a:t>Introdution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61762"/>
              <a:ext cx="14618913" cy="6302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EFEFEF"/>
                  </a:solidFill>
                  <a:latin typeface="Neue Machina Light"/>
                </a:rPr>
                <a:t>You Only Look Once broke onto the computer vision scene in 2015 via a paper written by </a:t>
              </a:r>
              <a:r>
                <a:rPr lang="en-US" sz="3000">
                  <a:solidFill>
                    <a:srgbClr val="FF1616"/>
                  </a:solidFill>
                  <a:latin typeface="Neue Machina Light"/>
                </a:rPr>
                <a:t>Joseph Redmon</a:t>
              </a:r>
              <a:r>
                <a:rPr lang="en-US" sz="3000">
                  <a:solidFill>
                    <a:srgbClr val="EFEFEF"/>
                  </a:solidFill>
                  <a:latin typeface="Neue Machina Light"/>
                </a:rPr>
                <a:t>, </a:t>
              </a:r>
              <a:r>
                <a:rPr lang="en-US" sz="3000">
                  <a:solidFill>
                    <a:srgbClr val="FF1616"/>
                  </a:solidFill>
                  <a:latin typeface="Neue Machina Light"/>
                </a:rPr>
                <a:t>Santosh Divvala</a:t>
              </a:r>
              <a:r>
                <a:rPr lang="en-US" sz="3000">
                  <a:solidFill>
                    <a:srgbClr val="EFEFEF"/>
                  </a:solidFill>
                  <a:latin typeface="Neue Machina Light"/>
                </a:rPr>
                <a:t>,</a:t>
              </a:r>
              <a:r>
                <a:rPr lang="en-US" sz="3000">
                  <a:solidFill>
                    <a:srgbClr val="FF1616"/>
                  </a:solidFill>
                  <a:latin typeface="Neue Machina Light"/>
                </a:rPr>
                <a:t> Ross Girshick</a:t>
              </a:r>
              <a:r>
                <a:rPr lang="en-US" sz="3000">
                  <a:solidFill>
                    <a:srgbClr val="EFEFEF"/>
                  </a:solidFill>
                  <a:latin typeface="Neue Machina Light"/>
                </a:rPr>
                <a:t>, and</a:t>
              </a:r>
              <a:r>
                <a:rPr lang="en-US" sz="3000">
                  <a:solidFill>
                    <a:srgbClr val="FF1616"/>
                  </a:solidFill>
                  <a:latin typeface="Neue Machina Light"/>
                </a:rPr>
                <a:t> Ali Farhadi</a:t>
              </a:r>
              <a:r>
                <a:rPr lang="en-US" sz="3000">
                  <a:solidFill>
                    <a:srgbClr val="EFEFEF"/>
                  </a:solidFill>
                  <a:latin typeface="Neue Machina Light"/>
                </a:rPr>
                <a:t>.</a:t>
              </a:r>
            </a:p>
            <a:p>
              <a:pPr>
                <a:lnSpc>
                  <a:spcPts val="4200"/>
                </a:lnSpc>
              </a:pPr>
            </a:p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EFEFEF"/>
                  </a:solidFill>
                  <a:latin typeface="Neue Machina Light"/>
                </a:rPr>
                <a:t>Object detection evolved from the traditional methods to the deep learning methods, moving from </a:t>
              </a:r>
              <a:r>
                <a:rPr lang="en-US" sz="2999">
                  <a:solidFill>
                    <a:srgbClr val="FF1616"/>
                  </a:solidFill>
                  <a:latin typeface="Neue Machina Light"/>
                </a:rPr>
                <a:t>Viola-Jones detectors</a:t>
              </a:r>
              <a:r>
                <a:rPr lang="en-US" sz="2999">
                  <a:solidFill>
                    <a:srgbClr val="EFEFEF"/>
                  </a:solidFill>
                  <a:latin typeface="Neue Machina Light"/>
                </a:rPr>
                <a:t>, </a:t>
              </a:r>
              <a:r>
                <a:rPr lang="en-US" sz="2999">
                  <a:solidFill>
                    <a:srgbClr val="FF1616"/>
                  </a:solidFill>
                  <a:latin typeface="Neue Machina Light"/>
                </a:rPr>
                <a:t>HOG detectors</a:t>
              </a:r>
              <a:r>
                <a:rPr lang="en-US" sz="2999">
                  <a:solidFill>
                    <a:srgbClr val="EFEFEF"/>
                  </a:solidFill>
                  <a:latin typeface="Neue Machina Light"/>
                </a:rPr>
                <a:t>, and </a:t>
              </a:r>
              <a:r>
                <a:rPr lang="en-US" sz="2999">
                  <a:solidFill>
                    <a:srgbClr val="FF1616"/>
                  </a:solidFill>
                  <a:latin typeface="Neue Machina Light"/>
                </a:rPr>
                <a:t>Deformable Part-Based Models</a:t>
              </a:r>
              <a:r>
                <a:rPr lang="en-US" sz="2999">
                  <a:solidFill>
                    <a:srgbClr val="EFEFEF"/>
                  </a:solidFill>
                  <a:latin typeface="Neue Machina Light"/>
                </a:rPr>
                <a:t> to </a:t>
              </a:r>
              <a:r>
                <a:rPr lang="en-US" sz="2999">
                  <a:solidFill>
                    <a:srgbClr val="FF1616"/>
                  </a:solidFill>
                  <a:latin typeface="Neue Machina Light"/>
                </a:rPr>
                <a:t>convolutional neural networks</a:t>
              </a:r>
              <a:r>
                <a:rPr lang="en-US" sz="2999">
                  <a:solidFill>
                    <a:srgbClr val="EFEFEF"/>
                  </a:solidFill>
                  <a:latin typeface="Neue Machina Light"/>
                </a:rPr>
                <a:t> and </a:t>
              </a:r>
              <a:r>
                <a:rPr lang="en-US" sz="2999">
                  <a:solidFill>
                    <a:srgbClr val="FF1616"/>
                  </a:solidFill>
                  <a:latin typeface="Neue Machina Light"/>
                </a:rPr>
                <a:t>deep convolutional networks</a:t>
              </a:r>
              <a:r>
                <a:rPr lang="en-US" sz="2999">
                  <a:solidFill>
                    <a:srgbClr val="EFEFEF"/>
                  </a:solidFill>
                  <a:latin typeface="Neue Machina Light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7246873">
            <a:off x="9610775" y="-8551563"/>
            <a:ext cx="11345418" cy="1445276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16794"/>
            <a:ext cx="16230600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EFEFEF"/>
                </a:solidFill>
                <a:latin typeface="Mero Thai"/>
              </a:rPr>
              <a:t>Loss function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034665"/>
            <a:ext cx="13351082" cy="622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0"/>
              </a:lnSpc>
            </a:pPr>
            <a:r>
              <a:rPr lang="en-US" sz="3000" spc="-9" u="sng">
                <a:solidFill>
                  <a:srgbClr val="FF1616"/>
                </a:solidFill>
                <a:latin typeface="Mero Thai Bold"/>
              </a:rPr>
              <a:t>3rd term and 4th term (The confidence)</a:t>
            </a:r>
            <a:r>
              <a:rPr lang="en-US" sz="3000" spc="-9" u="sng">
                <a:solidFill>
                  <a:srgbClr val="EFEFEF"/>
                </a:solidFill>
                <a:latin typeface="Mero Thai Bold"/>
              </a:rPr>
              <a:t> </a:t>
            </a:r>
            <a:r>
              <a:rPr lang="en-US" sz="3000" spc="-9" u="sng">
                <a:solidFill>
                  <a:srgbClr val="FF1616"/>
                </a:solidFill>
                <a:latin typeface="Mero Thai"/>
              </a:rPr>
              <a:t>(i.e. the IOU between the predicted box and any ground truth box)</a:t>
            </a:r>
            <a:r>
              <a:rPr lang="en-US" sz="3000" spc="-9">
                <a:solidFill>
                  <a:srgbClr val="FF1616"/>
                </a:solidFill>
                <a:latin typeface="Mero Thai"/>
              </a:rPr>
              <a:t>:</a:t>
            </a:r>
            <a:r>
              <a:rPr lang="en-US" sz="3000" spc="-9">
                <a:solidFill>
                  <a:srgbClr val="EFEFEF"/>
                </a:solidFill>
                <a:latin typeface="Mero Thai"/>
              </a:rPr>
              <a:t> </a:t>
            </a:r>
          </a:p>
          <a:p>
            <a:pPr algn="just">
              <a:lnSpc>
                <a:spcPts val="4470"/>
              </a:lnSpc>
            </a:pPr>
          </a:p>
          <a:p>
            <a:pPr algn="just">
              <a:lnSpc>
                <a:spcPts val="4470"/>
              </a:lnSpc>
            </a:pPr>
            <a:r>
              <a:rPr lang="en-US" sz="3000" spc="-9">
                <a:solidFill>
                  <a:srgbClr val="EFEFEF"/>
                </a:solidFill>
                <a:latin typeface="Mero Thai"/>
              </a:rPr>
              <a:t>In every image many grid cells </a:t>
            </a:r>
            <a:r>
              <a:rPr lang="en-US" sz="3000" spc="-9">
                <a:solidFill>
                  <a:srgbClr val="EFEFEF"/>
                </a:solidFill>
                <a:latin typeface="Mero Thai Bold"/>
              </a:rPr>
              <a:t>do not contain any object</a:t>
            </a:r>
            <a:r>
              <a:rPr lang="en-US" sz="3000" spc="-9">
                <a:solidFill>
                  <a:srgbClr val="EFEFEF"/>
                </a:solidFill>
                <a:latin typeface="Mero Thai"/>
              </a:rPr>
              <a:t>. </a:t>
            </a:r>
          </a:p>
          <a:p>
            <a:pPr algn="just">
              <a:lnSpc>
                <a:spcPts val="4470"/>
              </a:lnSpc>
            </a:pPr>
          </a:p>
          <a:p>
            <a:pPr algn="just">
              <a:lnSpc>
                <a:spcPts val="4470"/>
              </a:lnSpc>
            </a:pPr>
            <a:r>
              <a:rPr lang="en-US" sz="3000" spc="-9">
                <a:solidFill>
                  <a:srgbClr val="EFEFEF"/>
                </a:solidFill>
                <a:latin typeface="Mero Thai"/>
              </a:rPr>
              <a:t>This pushes the </a:t>
            </a:r>
            <a:r>
              <a:rPr lang="en-US" sz="3000" spc="-9" u="sng">
                <a:solidFill>
                  <a:srgbClr val="EFEFEF"/>
                </a:solidFill>
                <a:latin typeface="Mero Thai Bold"/>
              </a:rPr>
              <a:t>“confidence” scores</a:t>
            </a:r>
            <a:r>
              <a:rPr lang="en-US" sz="3000" spc="-9">
                <a:solidFill>
                  <a:srgbClr val="EFEFEF"/>
                </a:solidFill>
                <a:latin typeface="Mero Thai"/>
              </a:rPr>
              <a:t> of those cells towards </a:t>
            </a:r>
            <a:r>
              <a:rPr lang="en-US" sz="3000" spc="-9">
                <a:solidFill>
                  <a:srgbClr val="EFEFEF"/>
                </a:solidFill>
                <a:latin typeface="Mero Thai Bold"/>
              </a:rPr>
              <a:t>zero</a:t>
            </a:r>
            <a:r>
              <a:rPr lang="en-US" sz="3000" spc="-9">
                <a:solidFill>
                  <a:srgbClr val="EFEFEF"/>
                </a:solidFill>
                <a:latin typeface="Mero Thai"/>
              </a:rPr>
              <a:t>, often overpowering the </a:t>
            </a:r>
            <a:r>
              <a:rPr lang="en-US" sz="3000" spc="-9" u="sng">
                <a:solidFill>
                  <a:srgbClr val="EFEFEF"/>
                </a:solidFill>
                <a:latin typeface="Mero Thai Bold"/>
              </a:rPr>
              <a:t>gradient from cells that do contain objects</a:t>
            </a:r>
            <a:r>
              <a:rPr lang="en-US" sz="3000" spc="-9">
                <a:solidFill>
                  <a:srgbClr val="EFEFEF"/>
                </a:solidFill>
                <a:latin typeface="Mero Thai"/>
              </a:rPr>
              <a:t>, and makes the model </a:t>
            </a:r>
            <a:r>
              <a:rPr lang="en-US" sz="3000" spc="-9" u="sng">
                <a:solidFill>
                  <a:srgbClr val="EFEFEF"/>
                </a:solidFill>
                <a:latin typeface="Mero Thai Bold"/>
              </a:rPr>
              <a:t>unstable</a:t>
            </a:r>
            <a:r>
              <a:rPr lang="en-US" sz="3000" spc="-9">
                <a:solidFill>
                  <a:srgbClr val="EFEFEF"/>
                </a:solidFill>
                <a:latin typeface="Mero Thai"/>
              </a:rPr>
              <a:t>. Thus, the loss from </a:t>
            </a:r>
            <a:r>
              <a:rPr lang="en-US" sz="3000" spc="-9">
                <a:solidFill>
                  <a:srgbClr val="EFEFEF"/>
                </a:solidFill>
                <a:latin typeface="Mero Thai Bold"/>
              </a:rPr>
              <a:t>confidence predictions</a:t>
            </a:r>
            <a:r>
              <a:rPr lang="en-US" sz="3000" spc="-9">
                <a:solidFill>
                  <a:srgbClr val="EFEFEF"/>
                </a:solidFill>
                <a:latin typeface="Mero Thai"/>
              </a:rPr>
              <a:t> for boxes that </a:t>
            </a:r>
            <a:r>
              <a:rPr lang="en-US" sz="3000" spc="-9">
                <a:solidFill>
                  <a:srgbClr val="EFEFEF"/>
                </a:solidFill>
                <a:latin typeface="Mero Thai Bold"/>
              </a:rPr>
              <a:t>don’t contain objects</a:t>
            </a:r>
            <a:r>
              <a:rPr lang="en-US" sz="3000" spc="-9">
                <a:solidFill>
                  <a:srgbClr val="EFEFEF"/>
                </a:solidFill>
                <a:latin typeface="Mero Thai"/>
              </a:rPr>
              <a:t>, is </a:t>
            </a:r>
            <a:r>
              <a:rPr lang="en-US" sz="3000" spc="-9">
                <a:solidFill>
                  <a:srgbClr val="EFEFEF"/>
                </a:solidFill>
                <a:latin typeface="Mero Thai Bold"/>
              </a:rPr>
              <a:t>decreased</a:t>
            </a:r>
            <a:r>
              <a:rPr lang="en-US" sz="3000" spc="-9">
                <a:solidFill>
                  <a:srgbClr val="EFEFEF"/>
                </a:solidFill>
                <a:latin typeface="Mero Thai"/>
              </a:rPr>
              <a:t>, i.e. </a:t>
            </a:r>
            <a:r>
              <a:rPr lang="en-US" sz="3000" spc="-9">
                <a:solidFill>
                  <a:srgbClr val="FF1616"/>
                </a:solidFill>
                <a:latin typeface="Mero Thai Bold"/>
              </a:rPr>
              <a:t>λnoobj</a:t>
            </a:r>
            <a:r>
              <a:rPr lang="en-US" sz="3000" spc="-9">
                <a:solidFill>
                  <a:srgbClr val="FF1616"/>
                </a:solidFill>
                <a:latin typeface="Mero Thai"/>
              </a:rPr>
              <a:t>=0.5</a:t>
            </a:r>
            <a:r>
              <a:rPr lang="en-US" sz="3000" spc="-9">
                <a:solidFill>
                  <a:srgbClr val="EFEFEF"/>
                </a:solidFill>
                <a:latin typeface="Mero Thai"/>
              </a:rPr>
              <a:t>.</a:t>
            </a:r>
          </a:p>
          <a:p>
            <a:pPr algn="just">
              <a:lnSpc>
                <a:spcPts val="4470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7246873">
            <a:off x="9610775" y="-8551563"/>
            <a:ext cx="11345418" cy="1445276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16794"/>
            <a:ext cx="16230600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EFEFEF"/>
                </a:solidFill>
                <a:latin typeface="Mero Thai"/>
              </a:rPr>
              <a:t>Loss function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756201"/>
            <a:ext cx="12554620" cy="397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0"/>
              </a:lnSpc>
            </a:pPr>
            <a:r>
              <a:rPr lang="en-US" sz="3000" spc="-9">
                <a:solidFill>
                  <a:srgbClr val="FF1616"/>
                </a:solidFill>
                <a:latin typeface="Mero Thai Bold"/>
              </a:rPr>
              <a:t>5th term (Class Probabilities)</a:t>
            </a:r>
            <a:r>
              <a:rPr lang="en-US" sz="3000" spc="-9">
                <a:solidFill>
                  <a:srgbClr val="FF1616"/>
                </a:solidFill>
                <a:latin typeface="Mero Thai"/>
              </a:rPr>
              <a:t>:</a:t>
            </a:r>
            <a:r>
              <a:rPr lang="en-US" sz="3000" spc="-9">
                <a:solidFill>
                  <a:srgbClr val="EFEFEF"/>
                </a:solidFill>
                <a:latin typeface="Mero Thai"/>
              </a:rPr>
              <a:t> SSE of class probabilities when there is objects.</a:t>
            </a:r>
          </a:p>
          <a:p>
            <a:pPr algn="just">
              <a:lnSpc>
                <a:spcPts val="4470"/>
              </a:lnSpc>
            </a:pPr>
          </a:p>
          <a:p>
            <a:pPr algn="just">
              <a:lnSpc>
                <a:spcPts val="4470"/>
              </a:lnSpc>
            </a:pPr>
            <a:r>
              <a:rPr lang="en-US" sz="3000" spc="-9">
                <a:solidFill>
                  <a:srgbClr val="EFEFEF"/>
                </a:solidFill>
                <a:latin typeface="Mero Thai Bold"/>
              </a:rPr>
              <a:t>λcoord</a:t>
            </a:r>
            <a:r>
              <a:rPr lang="en-US" sz="3000" spc="-9">
                <a:solidFill>
                  <a:srgbClr val="EFEFEF"/>
                </a:solidFill>
                <a:latin typeface="Mero Thai"/>
              </a:rPr>
              <a:t>: Due to the same reason mentioned in 3rd and 4th terms, </a:t>
            </a:r>
            <a:r>
              <a:rPr lang="en-US" sz="3000" spc="-9">
                <a:solidFill>
                  <a:srgbClr val="FF1616"/>
                </a:solidFill>
                <a:latin typeface="Mero Thai Bold"/>
              </a:rPr>
              <a:t>λcoord = 5</a:t>
            </a:r>
            <a:r>
              <a:rPr lang="en-US" sz="3000" spc="-9">
                <a:solidFill>
                  <a:srgbClr val="EFEFEF"/>
                </a:solidFill>
                <a:latin typeface="Mero Thai"/>
              </a:rPr>
              <a:t> to increase the loss from bounding box coordinate predictions.</a:t>
            </a:r>
          </a:p>
          <a:p>
            <a:pPr algn="just">
              <a:lnSpc>
                <a:spcPts val="447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5206188" y="4926420"/>
            <a:ext cx="7050859" cy="0"/>
          </a:xfrm>
          <a:prstGeom prst="line">
            <a:avLst/>
          </a:prstGeom>
          <a:ln cap="rnd" w="9525">
            <a:solidFill>
              <a:srgbClr val="EFEFE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510426" y="1028700"/>
            <a:ext cx="451907" cy="45190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510426" y="3768133"/>
            <a:ext cx="451907" cy="4519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510426" y="6130514"/>
            <a:ext cx="451907" cy="45190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5143500"/>
            <a:ext cx="7143934" cy="192470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876300"/>
            <a:ext cx="6648450" cy="343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EFEFEF"/>
                </a:solidFill>
                <a:latin typeface="Mero Thai"/>
              </a:rPr>
              <a:t>Evolution of Object Detectors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628087" y="1028700"/>
            <a:ext cx="8024906" cy="2326098"/>
            <a:chOff x="0" y="0"/>
            <a:chExt cx="10699874" cy="310146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10699874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EFEFEF"/>
                  </a:solidFill>
                  <a:latin typeface="Mero Thai"/>
                </a:rPr>
                <a:t>Viola Jones detector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88607"/>
              <a:ext cx="10699874" cy="21128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EFEFEF"/>
                  </a:solidFill>
                  <a:latin typeface="Neue Machina Light"/>
                </a:rPr>
                <a:t>It was the first one who did facial recognition and gave extremely good results. It used a sliding window and searched across the image to find a bounding box in which the face is enclosed.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28087" y="6130514"/>
            <a:ext cx="7197810" cy="2326098"/>
            <a:chOff x="0" y="0"/>
            <a:chExt cx="9597080" cy="310146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9597080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EFEFEF"/>
                  </a:solidFill>
                  <a:latin typeface="Mero Thai"/>
                </a:rPr>
                <a:t>CNNs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88607"/>
              <a:ext cx="9597080" cy="21128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EFEFEF"/>
                  </a:solidFill>
                  <a:latin typeface="Neue Machina Light"/>
                </a:rPr>
                <a:t>Around 2012 was the time when deep learning had won the Imagenet challenge and the world saw the rebirth of convolutional neural networks.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28087" y="3768133"/>
            <a:ext cx="7197810" cy="2011773"/>
            <a:chOff x="0" y="0"/>
            <a:chExt cx="9597080" cy="268236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9597080" cy="1362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EFEFEF"/>
                  </a:solidFill>
                  <a:latin typeface="Mero Thai"/>
                </a:rPr>
                <a:t>Histogram of Oriented Gradients (HOG)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636307"/>
              <a:ext cx="9597080" cy="1046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EFEFEF"/>
                  </a:solidFill>
                  <a:latin typeface="Neue Machina Light"/>
                </a:rPr>
                <a:t>In 2005, HOG detector came which used gradients and was scale-invariant.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97035" y="3186230"/>
            <a:ext cx="5461539" cy="4588470"/>
            <a:chOff x="0" y="0"/>
            <a:chExt cx="7282052" cy="611795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826127"/>
              <a:ext cx="7282052" cy="2044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>
                  <a:solidFill>
                    <a:srgbClr val="EFEFEF"/>
                  </a:solidFill>
                  <a:latin typeface="Mero Thai"/>
                </a:rPr>
                <a:t>One-stage detection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488156" y="4279634"/>
              <a:ext cx="6305739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EFEFEF"/>
                  </a:solidFill>
                  <a:latin typeface="Neue Machina Light"/>
                </a:rPr>
                <a:t>Include RetinaNet, YOLO, and Single Shot Multibox Detector.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2970063" y="0"/>
              <a:ext cx="1341925" cy="1341925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0332795" y="3186230"/>
            <a:ext cx="4729304" cy="4588470"/>
            <a:chOff x="0" y="0"/>
            <a:chExt cx="6305739" cy="611795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868989"/>
              <a:ext cx="6305739" cy="2025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800">
                  <a:solidFill>
                    <a:srgbClr val="EFEFEF"/>
                  </a:solidFill>
                  <a:latin typeface="Mero Thai"/>
                </a:rPr>
                <a:t>Two-stage detection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279634"/>
              <a:ext cx="6305739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EFEFEF"/>
                  </a:solidFill>
                  <a:latin typeface="Neue Machina Light"/>
                </a:rPr>
                <a:t> Cascade R-CNN, Fast R-CNN, and Mask R-CNN</a:t>
              </a:r>
            </a:p>
          </p:txBody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2481907" y="0"/>
              <a:ext cx="1341925" cy="1341925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2527396" y="933450"/>
            <a:ext cx="14158261" cy="1704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sz="4899">
                <a:solidFill>
                  <a:srgbClr val="EFEFEF"/>
                </a:solidFill>
                <a:latin typeface="Neue Machina Light"/>
              </a:rPr>
              <a:t>After 2014, O</a:t>
            </a:r>
            <a:r>
              <a:rPr lang="en-US" sz="4899">
                <a:solidFill>
                  <a:srgbClr val="EFEFEF"/>
                </a:solidFill>
                <a:latin typeface="Neue Machina Light"/>
              </a:rPr>
              <a:t>bject detection takes a two-faced approach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61629">
            <a:off x="2486802" y="5582969"/>
            <a:ext cx="8548255" cy="0"/>
          </a:xfrm>
          <a:prstGeom prst="line">
            <a:avLst/>
          </a:prstGeom>
          <a:ln cap="rnd" w="9525">
            <a:solidFill>
              <a:srgbClr val="EFEFE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473326" y="899756"/>
            <a:ext cx="414535" cy="41453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553662" y="4214783"/>
            <a:ext cx="414535" cy="41453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553662" y="7167933"/>
            <a:ext cx="414535" cy="41453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247215" y="1314290"/>
            <a:ext cx="4830303" cy="16614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26660" y="4202596"/>
            <a:ext cx="5289233" cy="214591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744856" y="6993510"/>
            <a:ext cx="3096841" cy="311896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216399"/>
            <a:ext cx="4987193" cy="234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EFEFEF"/>
                </a:solidFill>
                <a:latin typeface="Mero Thai"/>
              </a:rPr>
              <a:t>Two stage</a:t>
            </a:r>
          </a:p>
          <a:p>
            <a:pPr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EFEFEF"/>
                </a:solidFill>
                <a:latin typeface="Mero Thai"/>
              </a:rPr>
              <a:t>detectors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363716" y="894666"/>
            <a:ext cx="5883499" cy="2500697"/>
            <a:chOff x="0" y="0"/>
            <a:chExt cx="7844665" cy="333426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7844665" cy="660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22"/>
                </a:lnSpc>
                <a:spcBef>
                  <a:spcPct val="0"/>
                </a:spcBef>
              </a:pPr>
              <a:r>
                <a:rPr lang="en-US" sz="2935">
                  <a:solidFill>
                    <a:srgbClr val="EFEFEF"/>
                  </a:solidFill>
                  <a:latin typeface="Mero Thai"/>
                </a:rPr>
                <a:t>RCNN (2014)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02123"/>
              <a:ext cx="7844665" cy="2432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953"/>
                </a:lnSpc>
                <a:spcBef>
                  <a:spcPct val="0"/>
                </a:spcBef>
              </a:pPr>
              <a:r>
                <a:rPr lang="en-US" sz="2109">
                  <a:solidFill>
                    <a:srgbClr val="EFEFEF"/>
                  </a:solidFill>
                  <a:latin typeface="Neue Machina Light"/>
                </a:rPr>
                <a:t>R-CNN initially uses selective search to find a manageable number of bounding-box object region candidates(ROI) and then it extracts CNN features from each region for classification.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507687" y="7167933"/>
            <a:ext cx="5883499" cy="2867663"/>
            <a:chOff x="0" y="0"/>
            <a:chExt cx="7844665" cy="382355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7844665" cy="660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22"/>
                </a:lnSpc>
                <a:spcBef>
                  <a:spcPct val="0"/>
                </a:spcBef>
              </a:pPr>
              <a:r>
                <a:rPr lang="en-US" sz="2935">
                  <a:solidFill>
                    <a:srgbClr val="EFEFEF"/>
                  </a:solidFill>
                  <a:latin typeface="Mero Thai"/>
                </a:rPr>
                <a:t>Faster RCNN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02123"/>
              <a:ext cx="7844665" cy="2921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953"/>
                </a:lnSpc>
                <a:spcBef>
                  <a:spcPct val="0"/>
                </a:spcBef>
              </a:pPr>
              <a:r>
                <a:rPr lang="en-US" sz="2109">
                  <a:solidFill>
                    <a:srgbClr val="EFEFEF"/>
                  </a:solidFill>
                  <a:latin typeface="Neue Machina Light"/>
                </a:rPr>
                <a:t>It is one of the most robust version of the R-CNN family. The Faster R-CNN method takes the selective search algorithm adopted by R-CNN and Fast R-CNN to the next level by using the superior region proposal network.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347156" y="4214783"/>
            <a:ext cx="5900059" cy="2133730"/>
            <a:chOff x="0" y="0"/>
            <a:chExt cx="7866745" cy="284497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7866745" cy="660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22"/>
                </a:lnSpc>
                <a:spcBef>
                  <a:spcPct val="0"/>
                </a:spcBef>
              </a:pPr>
              <a:r>
                <a:rPr lang="en-US" sz="2935">
                  <a:solidFill>
                    <a:srgbClr val="EFEFEF"/>
                  </a:solidFill>
                  <a:latin typeface="Mero Thai"/>
                </a:rPr>
                <a:t>Fast RCNN (2015)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902123"/>
              <a:ext cx="7866745" cy="19428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953"/>
                </a:lnSpc>
                <a:spcBef>
                  <a:spcPct val="0"/>
                </a:spcBef>
              </a:pPr>
              <a:r>
                <a:rPr lang="en-US" sz="2109">
                  <a:solidFill>
                    <a:srgbClr val="EFEFEF"/>
                  </a:solidFill>
                  <a:latin typeface="Neue Machina Light"/>
                </a:rPr>
                <a:t>It is an improved version of the initial R-CNN, where most of the upgrades concern speed. Advantages include higher detection quality, as compared to R-CNN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356931" y="6245772"/>
            <a:ext cx="7356500" cy="650130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02665" y="2458436"/>
            <a:ext cx="11211859" cy="445444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533347"/>
            <a:ext cx="1600648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520"/>
              </a:lnSpc>
            </a:pPr>
            <a:r>
              <a:rPr lang="en-US" sz="7100">
                <a:solidFill>
                  <a:srgbClr val="EFEFEF"/>
                </a:solidFill>
                <a:latin typeface="Mero Thai"/>
              </a:rPr>
              <a:t>Accurate object detection is slow!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8771" r="8704" b="1869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900221" y="4111023"/>
            <a:ext cx="10487558" cy="2064954"/>
            <a:chOff x="0" y="0"/>
            <a:chExt cx="13983410" cy="275327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0"/>
              <a:ext cx="13983410" cy="196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0560"/>
                </a:lnSpc>
                <a:spcBef>
                  <a:spcPct val="0"/>
                </a:spcBef>
              </a:pPr>
              <a:r>
                <a:rPr lang="en-US" sz="8800">
                  <a:solidFill>
                    <a:srgbClr val="EFEFEF"/>
                  </a:solidFill>
                  <a:latin typeface="Mero Thai"/>
                </a:rPr>
                <a:t>YOLOv1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61472" y="2099222"/>
              <a:ext cx="6391566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Neue Machina Light"/>
                </a:rPr>
                <a:t>The Algorithm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376363"/>
            <a:ext cx="451907" cy="45190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7246873">
            <a:off x="9610775" y="-8551563"/>
            <a:ext cx="11345418" cy="1445276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52470" y="6166807"/>
            <a:ext cx="451907" cy="4519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662578" y="3376363"/>
            <a:ext cx="6380357" cy="345450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016794"/>
            <a:ext cx="16230600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EFEFEF"/>
                </a:solidFill>
                <a:latin typeface="Mero Thai"/>
              </a:rPr>
              <a:t>YOLOV1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990689" y="2666000"/>
            <a:ext cx="8940161" cy="2775204"/>
            <a:chOff x="0" y="0"/>
            <a:chExt cx="11920214" cy="370027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76200"/>
              <a:ext cx="11920214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50722"/>
              <a:ext cx="11920214" cy="2749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EFEFEF"/>
                  </a:solidFill>
                  <a:latin typeface="Neue Machina Light"/>
                </a:rPr>
                <a:t>YOLO combines what was once a multi-step process, using a single neural network to perform both classification and prediction of bounding boxes for detected objects.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114377" y="5443268"/>
            <a:ext cx="9340627" cy="2775204"/>
            <a:chOff x="0" y="0"/>
            <a:chExt cx="12454169" cy="370027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12454169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50722"/>
              <a:ext cx="12454169" cy="2749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EFEFEF"/>
                  </a:solidFill>
                  <a:latin typeface="Neue Machina Light"/>
                </a:rPr>
                <a:t>It looks at the entire image at once, and only once — hence the name You Only Look Once — which allows it to capture the context of detected objects. 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DAFJFsptmmU</dc:identifier>
  <dcterms:modified xsi:type="dcterms:W3CDTF">2011-08-01T06:04:30Z</dcterms:modified>
  <cp:revision>1</cp:revision>
  <dc:title>YOLOv1</dc:title>
</cp:coreProperties>
</file>